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8" r:id="rId3"/>
    <p:sldId id="278" r:id="rId4"/>
    <p:sldId id="300" r:id="rId5"/>
    <p:sldId id="263" r:id="rId6"/>
    <p:sldId id="301" r:id="rId7"/>
    <p:sldId id="264" r:id="rId8"/>
    <p:sldId id="298" r:id="rId9"/>
    <p:sldId id="302" r:id="rId10"/>
    <p:sldId id="303" r:id="rId12"/>
    <p:sldId id="304" r:id="rId13"/>
    <p:sldId id="305" r:id="rId14"/>
    <p:sldId id="323" r:id="rId15"/>
    <p:sldId id="262" r:id="rId16"/>
    <p:sldId id="266" r:id="rId17"/>
    <p:sldId id="306" r:id="rId18"/>
    <p:sldId id="265" r:id="rId19"/>
    <p:sldId id="308" r:id="rId20"/>
    <p:sldId id="307" r:id="rId21"/>
    <p:sldId id="309" r:id="rId22"/>
    <p:sldId id="312" r:id="rId23"/>
    <p:sldId id="310" r:id="rId24"/>
    <p:sldId id="324" r:id="rId25"/>
    <p:sldId id="311" r:id="rId26"/>
    <p:sldId id="274" r:id="rId27"/>
    <p:sldId id="325" r:id="rId28"/>
    <p:sldId id="326" r:id="rId29"/>
    <p:sldId id="259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402" y="-1608"/>
      </p:cViewPr>
      <p:guideLst>
        <p:guide orient="horz" pos="2250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C51F187-6C56-44C1-A76F-122B08E3A10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A5906F54-214D-4876-BA12-304594B729A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0A008-21B3-4692-B12C-E139C5F8AF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A67D6B-BB34-4376-82FA-55773B2CF6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E5493-3462-40C4-9800-AA546F005E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108EC-AA6F-4A53-882A-01C9EDDA8D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58AF8-CB90-4A40-8CB0-45E57D3727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1054B-0CC9-497C-8084-6C7DC60AAE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F0523-5EFB-4585-BC5A-193CDC712D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22BB0C-3B7A-4132-9A2B-D08356BE46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B8F3B-ADA1-41E6-B6FD-285C7769016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AE545-00F1-4D38-A650-DC355698C6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D5F0A-21FE-40B6-A56B-6B352707C38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40AF3-FFF8-4666-B127-2AA6DCC591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5D2E1-E5A0-4295-A6DB-C8B181428E5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F409D-8C03-4345-8438-4C74C0F70B07}" type="slidenum">
              <a:rPr lang="zh-CN" altLang="en-US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7041216" y="1725453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2905A-E7E7-44E0-AABE-9D990C3C450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813927-584F-4396-AE8C-41BC3E2CD3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9BE2F-139B-48CE-85D1-9A77C20AC19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C4E436-002C-48E2-B1E0-81424CCD7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7A7D2-E389-4A94-816F-C72DC066412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2E38C-2D4D-4A16-963B-6C7E6AAAE3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358E6-FD93-472C-BAED-A5FE37937F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32583-BC2F-4100-ADA6-4265220B55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4257FA7-DFB2-42A6-9332-F82262D02003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39EB49BC-BDAE-4E09-A78E-0DAC38342C4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28.png"/><Relationship Id="rId7" Type="http://schemas.openxmlformats.org/officeDocument/2006/relationships/image" Target="../media/image27.jpe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29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30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31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image" Target="../media/image39.jpeg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1" Type="http://schemas.openxmlformats.org/officeDocument/2006/relationships/image" Target="../media/image42.jpeg"/><Relationship Id="rId10" Type="http://schemas.openxmlformats.org/officeDocument/2006/relationships/image" Target="../media/image41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3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GIF"/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image" Target="../media/image18.emf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svg"/><Relationship Id="rId4" Type="http://schemas.openxmlformats.org/officeDocument/2006/relationships/image" Target="../media/image17.png"/><Relationship Id="rId3" Type="http://schemas.openxmlformats.org/officeDocument/2006/relationships/image" Target="../media/image1.sv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2.xml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4"/>
          <p:cNvGrpSpPr/>
          <p:nvPr/>
        </p:nvGrpSpPr>
        <p:grpSpPr bwMode="auto">
          <a:xfrm>
            <a:off x="3368675" y="1348423"/>
            <a:ext cx="4957763" cy="4870450"/>
            <a:chOff x="0" y="0"/>
            <a:chExt cx="4956930" cy="4870495"/>
          </a:xfrm>
        </p:grpSpPr>
        <p:grpSp>
          <p:nvGrpSpPr>
            <p:cNvPr id="16394" name="组合 3"/>
            <p:cNvGrpSpPr/>
            <p:nvPr/>
          </p:nvGrpSpPr>
          <p:grpSpPr bwMode="auto">
            <a:xfrm>
              <a:off x="362756" y="0"/>
              <a:ext cx="4594174" cy="4706233"/>
              <a:chOff x="0" y="0"/>
              <a:chExt cx="4911907" cy="4959490"/>
            </a:xfrm>
          </p:grpSpPr>
          <p:sp>
            <p:nvSpPr>
              <p:cNvPr id="16396" name="椭圆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23994" cy="4823994"/>
              </a:xfrm>
              <a:prstGeom prst="ellipse">
                <a:avLst/>
              </a:prstGeom>
              <a:solidFill>
                <a:schemeClr val="bg1">
                  <a:alpha val="2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397" name="空心弧 2"/>
              <p:cNvSpPr/>
              <p:nvPr/>
            </p:nvSpPr>
            <p:spPr bwMode="auto">
              <a:xfrm>
                <a:off x="87914" y="135496"/>
                <a:ext cx="4823993" cy="4823994"/>
              </a:xfrm>
              <a:custGeom>
                <a:avLst/>
                <a:gdLst>
                  <a:gd name="T0" fmla="*/ 324266 w 4823993"/>
                  <a:gd name="T1" fmla="*/ 1204060 h 4823994"/>
                  <a:gd name="T2" fmla="*/ 2077499 w 4823993"/>
                  <a:gd name="T3" fmla="*/ 23307 h 4823994"/>
                  <a:gd name="T4" fmla="*/ 2094010 w 4823993"/>
                  <a:gd name="T5" fmla="*/ 141212 h 4823994"/>
                  <a:gd name="T6" fmla="*/ 427317 w 4823993"/>
                  <a:gd name="T7" fmla="*/ 1263684 h 4823994"/>
                  <a:gd name="T8" fmla="*/ 324266 w 4823993"/>
                  <a:gd name="T9" fmla="*/ 1204060 h 4823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23993" h="4823994">
                    <a:moveTo>
                      <a:pt x="324266" y="1204060"/>
                    </a:moveTo>
                    <a:cubicBezTo>
                      <a:pt x="695916" y="561722"/>
                      <a:pt x="1342564" y="126222"/>
                      <a:pt x="2077499" y="23307"/>
                    </a:cubicBezTo>
                    <a:lnTo>
                      <a:pt x="2094010" y="141212"/>
                    </a:lnTo>
                    <a:cubicBezTo>
                      <a:pt x="1395351" y="239048"/>
                      <a:pt x="780622" y="653051"/>
                      <a:pt x="427317" y="1263684"/>
                    </a:cubicBezTo>
                    <a:lnTo>
                      <a:pt x="324266" y="1204060"/>
                    </a:lnTo>
                    <a:close/>
                  </a:path>
                </a:pathLst>
              </a:cu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16395" name="空心弧 10"/>
            <p:cNvSpPr/>
            <p:nvPr/>
          </p:nvSpPr>
          <p:spPr bwMode="auto">
            <a:xfrm rot="-6506396">
              <a:off x="-1" y="46499"/>
              <a:ext cx="4823993" cy="4823994"/>
            </a:xfrm>
            <a:custGeom>
              <a:avLst/>
              <a:gdLst>
                <a:gd name="T0" fmla="*/ 1024484 w 4823993"/>
                <a:gd name="T1" fmla="*/ 439046 h 4823994"/>
                <a:gd name="T2" fmla="*/ 2479666 w 4823993"/>
                <a:gd name="T3" fmla="*/ 950 h 4823994"/>
                <a:gd name="T4" fmla="*/ 2476232 w 4823993"/>
                <a:gd name="T5" fmla="*/ 123286 h 4823994"/>
                <a:gd name="T6" fmla="*/ 1094886 w 4823993"/>
                <a:gd name="T7" fmla="*/ 539153 h 4823994"/>
                <a:gd name="T8" fmla="*/ 1024484 w 4823993"/>
                <a:gd name="T9" fmla="*/ 439046 h 4823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23993" h="4823994">
                  <a:moveTo>
                    <a:pt x="1024484" y="439046"/>
                  </a:moveTo>
                  <a:cubicBezTo>
                    <a:pt x="1449667" y="140029"/>
                    <a:pt x="1960071" y="-13633"/>
                    <a:pt x="2479666" y="950"/>
                  </a:cubicBezTo>
                  <a:cubicBezTo>
                    <a:pt x="2478521" y="41729"/>
                    <a:pt x="2477377" y="82507"/>
                    <a:pt x="2476232" y="123286"/>
                  </a:cubicBezTo>
                  <a:cubicBezTo>
                    <a:pt x="1983001" y="109443"/>
                    <a:pt x="1498495" y="255308"/>
                    <a:pt x="1094886" y="539153"/>
                  </a:cubicBezTo>
                  <a:lnTo>
                    <a:pt x="1024484" y="439046"/>
                  </a:lnTo>
                  <a:close/>
                </a:path>
              </a:pathLst>
            </a:cu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103" name="文本框 24"/>
          <p:cNvSpPr txBox="1">
            <a:spLocks noChangeArrowheads="1"/>
          </p:cNvSpPr>
          <p:nvPr/>
        </p:nvSpPr>
        <p:spPr bwMode="auto">
          <a:xfrm>
            <a:off x="2726690" y="2438400"/>
            <a:ext cx="673798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智能设计师</a:t>
            </a: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我要打十个</a:t>
            </a:r>
            <a:endParaRPr lang="zh-CN" altLang="en-US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5" name="椭圆 27"/>
          <p:cNvSpPr>
            <a:spLocks noChangeArrowheads="1"/>
          </p:cNvSpPr>
          <p:nvPr/>
        </p:nvSpPr>
        <p:spPr bwMode="auto">
          <a:xfrm>
            <a:off x="7608888" y="3863975"/>
            <a:ext cx="1223962" cy="1223963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6" name="椭圆 28"/>
          <p:cNvSpPr>
            <a:spLocks noChangeArrowheads="1"/>
          </p:cNvSpPr>
          <p:nvPr/>
        </p:nvSpPr>
        <p:spPr bwMode="auto">
          <a:xfrm>
            <a:off x="8418513" y="3718878"/>
            <a:ext cx="806450" cy="868362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椭圆 12"/>
          <p:cNvSpPr>
            <a:spLocks noChangeArrowheads="1"/>
          </p:cNvSpPr>
          <p:nvPr/>
        </p:nvSpPr>
        <p:spPr bwMode="auto">
          <a:xfrm>
            <a:off x="2439988" y="2378075"/>
            <a:ext cx="366712" cy="366713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8" name="椭圆 13"/>
          <p:cNvSpPr>
            <a:spLocks noChangeArrowheads="1"/>
          </p:cNvSpPr>
          <p:nvPr/>
        </p:nvSpPr>
        <p:spPr bwMode="auto">
          <a:xfrm>
            <a:off x="2611438" y="1852613"/>
            <a:ext cx="246062" cy="246062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椭圆 15"/>
          <p:cNvSpPr>
            <a:spLocks noChangeArrowheads="1"/>
          </p:cNvSpPr>
          <p:nvPr/>
        </p:nvSpPr>
        <p:spPr bwMode="auto">
          <a:xfrm>
            <a:off x="1938338" y="2438400"/>
            <a:ext cx="185737" cy="185738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2150" y="4587240"/>
            <a:ext cx="2971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</a:rPr>
              <a:t>AI</a:t>
            </a:r>
            <a:r>
              <a:rPr lang="zh-CN" altLang="en-US" sz="2400">
                <a:solidFill>
                  <a:schemeClr val="bg1"/>
                </a:solidFill>
              </a:rPr>
              <a:t>研发部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/>
            <a:r>
              <a:rPr lang="zh-CN" altLang="en-US" sz="2400">
                <a:solidFill>
                  <a:schemeClr val="bg1"/>
                </a:solidFill>
              </a:rPr>
              <a:t>张冬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103" grpId="0" autoUpdateAnimBg="0"/>
      <p:bldP spid="4105" grpId="0" animBg="1" autoUpdateAnimBg="0"/>
      <p:bldP spid="4106" grpId="0" bldLvl="0" animBg="1" autoUpdateAnimBg="0"/>
      <p:bldP spid="4107" grpId="0" animBg="1" autoUpdateAnimBg="0"/>
      <p:bldP spid="4108" grpId="0" animBg="1" autoUpdateAnimBg="0"/>
      <p:bldP spid="4109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1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数据与规则的碰撞 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0475"/>
            <a:ext cx="39865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基于色相匹配的合成结果（同色系）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-145-1440x400-zty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13255"/>
            <a:ext cx="3732530" cy="1039495"/>
          </a:xfrm>
          <a:prstGeom prst="rect">
            <a:avLst/>
          </a:prstGeom>
        </p:spPr>
      </p:pic>
      <p:pic>
        <p:nvPicPr>
          <p:cNvPr id="6" name="图片 5" descr="1-133-1440x400-szx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060700"/>
            <a:ext cx="3732530" cy="1039495"/>
          </a:xfrm>
          <a:prstGeom prst="rect">
            <a:avLst/>
          </a:prstGeom>
        </p:spPr>
      </p:pic>
      <p:pic>
        <p:nvPicPr>
          <p:cNvPr id="9" name="图片 8" descr="1-130-1440x400-zzy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70" y="5323840"/>
            <a:ext cx="3732530" cy="1036955"/>
          </a:xfrm>
          <a:prstGeom prst="rect">
            <a:avLst/>
          </a:prstGeom>
        </p:spPr>
      </p:pic>
      <p:pic>
        <p:nvPicPr>
          <p:cNvPr id="12" name="图片 11" descr="1-142-1440x400-zzy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70" y="4191000"/>
            <a:ext cx="3731895" cy="1036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36640" y="1913255"/>
            <a:ext cx="35121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精准匹配同色、对比色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只按规则行事，缺乏创造性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无法复现规则之外的配色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36640" y="3731895"/>
            <a:ext cx="35121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接下来要做的事？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自动抠图？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背景库？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配色？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自动布局？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7170" grpId="0" bldLvl="0" animBg="1" autoUpdateAnimBg="0"/>
      <p:bldP spid="7171" grpId="0" autoUpdateAnimBg="0"/>
      <p:bldP spid="718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1"/>
          <p:cNvGrpSpPr/>
          <p:nvPr/>
        </p:nvGrpSpPr>
        <p:grpSpPr bwMode="auto">
          <a:xfrm>
            <a:off x="1729740" y="2174240"/>
            <a:ext cx="2101850" cy="1948815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>
                  <a:solidFill>
                    <a:srgbClr val="FFFFFF"/>
                  </a:solidFill>
                </a:rPr>
                <a:t>3</a:t>
              </a:r>
              <a:endParaRPr lang="en-US" altLang="zh-CN" sz="72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30090" y="3022600"/>
            <a:ext cx="3438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8" name="椭圆 13"/>
          <p:cNvSpPr>
            <a:spLocks noChangeArrowheads="1"/>
          </p:cNvSpPr>
          <p:nvPr/>
        </p:nvSpPr>
        <p:spPr bwMode="auto">
          <a:xfrm>
            <a:off x="4291330" y="1713865"/>
            <a:ext cx="1722120" cy="1825625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自动抠图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sp>
        <p:nvSpPr>
          <p:cNvPr id="4" name="椭圆 13"/>
          <p:cNvSpPr>
            <a:spLocks noChangeArrowheads="1"/>
          </p:cNvSpPr>
          <p:nvPr/>
        </p:nvSpPr>
        <p:spPr bwMode="auto">
          <a:xfrm>
            <a:off x="6013450" y="1713865"/>
            <a:ext cx="1722120" cy="1825625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背景扩充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13"/>
          <p:cNvSpPr>
            <a:spLocks noChangeArrowheads="1"/>
          </p:cNvSpPr>
          <p:nvPr/>
        </p:nvSpPr>
        <p:spPr bwMode="auto">
          <a:xfrm>
            <a:off x="4291330" y="3539490"/>
            <a:ext cx="1722120" cy="1825625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色彩匹配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13"/>
          <p:cNvSpPr>
            <a:spLocks noChangeArrowheads="1"/>
          </p:cNvSpPr>
          <p:nvPr/>
        </p:nvSpPr>
        <p:spPr bwMode="auto">
          <a:xfrm>
            <a:off x="6013450" y="3539490"/>
            <a:ext cx="1722120" cy="1825625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4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195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6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0503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504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0475"/>
            <a:ext cx="16617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195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6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0503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504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0475"/>
            <a:ext cx="16617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自动抠图揭秘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1880" y="1922145"/>
            <a:ext cx="32740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>
              <a:buFont typeface="Arial" panose="020B0604020202020204" pitchFamily="34" charset="0"/>
              <a:buNone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版本迭代：</a:t>
            </a: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交互式</a:t>
            </a:r>
            <a:r>
              <a:rPr lang="en-US" altLang="zh-CN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+</a:t>
            </a: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传统算法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交互式</a:t>
            </a:r>
            <a:r>
              <a:rPr lang="en-US" altLang="zh-CN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+Matting</a:t>
            </a: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算法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显著图</a:t>
            </a:r>
            <a:r>
              <a:rPr lang="en-US" altLang="zh-CN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+Matting</a:t>
            </a: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的自动抠图</a:t>
            </a:r>
            <a:endParaRPr lang="zh-CN" altLang="en-US"/>
          </a:p>
        </p:txBody>
      </p:sp>
      <p:pic>
        <p:nvPicPr>
          <p:cNvPr id="1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39180" y="795020"/>
            <a:ext cx="1548130" cy="109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9" descr="front_ra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10" y="1357630"/>
            <a:ext cx="1584325" cy="11176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6" name="图片 6" descr="4_trimap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180" y="2007235"/>
            <a:ext cx="1548765" cy="102870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7812405" y="1837690"/>
            <a:ext cx="798830" cy="169545"/>
          </a:xfrm>
          <a:prstGeom prst="rightArrow">
            <a:avLst>
              <a:gd name="adj1" fmla="val 50000"/>
              <a:gd name="adj2" fmla="val 106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4113530" y="4759960"/>
            <a:ext cx="798830" cy="169545"/>
          </a:xfrm>
          <a:prstGeom prst="rightArrow">
            <a:avLst>
              <a:gd name="adj1" fmla="val 50000"/>
              <a:gd name="adj2" fmla="val 106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7025973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710" y="3575050"/>
            <a:ext cx="2148205" cy="2619375"/>
          </a:xfrm>
          <a:prstGeom prst="rect">
            <a:avLst/>
          </a:prstGeom>
        </p:spPr>
      </p:pic>
      <p:pic>
        <p:nvPicPr>
          <p:cNvPr id="7" name="图片 6" descr="7025973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280" y="3620135"/>
            <a:ext cx="2449195" cy="244919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8036560" y="4759960"/>
            <a:ext cx="798830" cy="169545"/>
          </a:xfrm>
          <a:prstGeom prst="rightArrow">
            <a:avLst>
              <a:gd name="adj1" fmla="val 50000"/>
              <a:gd name="adj2" fmla="val 106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7025973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835" y="3620135"/>
            <a:ext cx="2530475" cy="2530475"/>
          </a:xfrm>
          <a:prstGeom prst="rect">
            <a:avLst/>
          </a:prstGeom>
        </p:spPr>
      </p:pic>
      <p:pic>
        <p:nvPicPr>
          <p:cNvPr id="2" name="图片 1" descr="FTF-logo横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8194" grpId="0" animBg="1" autoUpdateAnimBg="0"/>
      <p:bldP spid="819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/>
          <p:nvPr/>
        </p:nvGraphicFramePr>
        <p:xfrm>
          <a:off x="1432560" y="1180465"/>
          <a:ext cx="8592185" cy="556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6324600" imgH="4102100" progId="Visio.Drawing.15">
                  <p:embed/>
                </p:oleObj>
              </mc:Choice>
              <mc:Fallback>
                <p:oleObj name="" r:id="rId2" imgW="6324600" imgH="410210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32560" y="1180465"/>
                        <a:ext cx="8592185" cy="556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8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9219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20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1520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1521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3223260" y="1180465"/>
            <a:ext cx="16116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显著性检测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5340" y="1548765"/>
            <a:ext cx="7524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显著目标检测</a:t>
            </a:r>
            <a:r>
              <a:rPr lang="en-US" altLang="zh-CN">
                <a:solidFill>
                  <a:schemeClr val="bg1"/>
                </a:solidFill>
              </a:rPr>
              <a:t>(</a:t>
            </a:r>
            <a:r>
              <a:rPr lang="zh-CN" altLang="en-US">
                <a:solidFill>
                  <a:schemeClr val="bg1"/>
                </a:solidFill>
              </a:rPr>
              <a:t>Salient Object Detection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r>
              <a:rPr lang="zh-CN" altLang="en-US">
                <a:solidFill>
                  <a:schemeClr val="bg1"/>
                </a:solidFill>
              </a:rPr>
              <a:t>，即</a:t>
            </a:r>
            <a:r>
              <a:rPr lang="zh-CN" altLang="en-US">
                <a:solidFill>
                  <a:schemeClr val="bg1"/>
                </a:solidFill>
              </a:rPr>
              <a:t>找到图像中最明显最显著的物体，无关类别。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9218" grpId="0" animBg="1" autoUpdateAnimBg="0"/>
      <p:bldP spid="921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9219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20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1520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1521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1745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Matting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215" y="1721485"/>
            <a:ext cx="100222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Matting</a:t>
            </a:r>
            <a:r>
              <a:rPr lang="zh-CN" altLang="en-US">
                <a:solidFill>
                  <a:schemeClr val="bg1"/>
                </a:solidFill>
              </a:rPr>
              <a:t>算法计算图像像素是</a:t>
            </a:r>
            <a:r>
              <a:rPr>
                <a:solidFill>
                  <a:schemeClr val="bg1"/>
                </a:solidFill>
              </a:rPr>
              <a:t>前景或背景的概率p，</a:t>
            </a:r>
            <a:r>
              <a:rPr lang="zh-CN">
                <a:solidFill>
                  <a:schemeClr val="bg1"/>
                </a:solidFill>
              </a:rPr>
              <a:t>也就是透明度，</a:t>
            </a:r>
            <a:r>
              <a:rPr>
                <a:solidFill>
                  <a:schemeClr val="bg1"/>
                </a:solidFill>
              </a:rPr>
              <a:t>在前景与背景交互区域会产生渐变的效果，使得抠图更加自然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708275" y="2366645"/>
          <a:ext cx="6269355" cy="4277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6565900" imgH="4978400" progId="Visio.Drawing.15">
                  <p:embed/>
                </p:oleObj>
              </mc:Choice>
              <mc:Fallback>
                <p:oleObj name="" r:id="rId2" imgW="6565900" imgH="49784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8275" y="2366645"/>
                        <a:ext cx="6269355" cy="4277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FTF-logo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9218" grpId="0" animBg="1" autoUpdateAnimBg="0"/>
      <p:bldP spid="921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024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2545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546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1745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背景色彩迁移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147445" y="2023110"/>
          <a:ext cx="3131185" cy="378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2311400" imgH="2743200" progId="Visio.Drawing.15">
                  <p:embed/>
                </p:oleObj>
              </mc:Choice>
              <mc:Fallback>
                <p:oleObj name="" r:id="rId2" imgW="2311400" imgH="27432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7445" y="2023110"/>
                        <a:ext cx="3131185" cy="378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8054975" y="2495550"/>
          <a:ext cx="293243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1955800" imgH="2006600" progId="Visio.Drawing.15">
                  <p:embed/>
                </p:oleObj>
              </mc:Choice>
              <mc:Fallback>
                <p:oleObj name="" r:id="rId4" imgW="1955800" imgH="200660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54975" y="2495550"/>
                        <a:ext cx="2932430" cy="283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06365" y="3313430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基于机器学习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基于色相转换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FTF-logo横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242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024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2545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546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1745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背景色彩迁移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27_18_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85" y="4953635"/>
            <a:ext cx="2557145" cy="710565"/>
          </a:xfrm>
          <a:prstGeom prst="rect">
            <a:avLst/>
          </a:prstGeom>
        </p:spPr>
      </p:pic>
      <p:pic>
        <p:nvPicPr>
          <p:cNvPr id="26" name="图片 25" descr="27_60_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785" y="3366770"/>
            <a:ext cx="2571115" cy="714375"/>
          </a:xfrm>
          <a:prstGeom prst="rect">
            <a:avLst/>
          </a:prstGeom>
        </p:spPr>
      </p:pic>
      <p:pic>
        <p:nvPicPr>
          <p:cNvPr id="27" name="图片 26" descr="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725" y="1426845"/>
            <a:ext cx="3383915" cy="940435"/>
          </a:xfrm>
          <a:prstGeom prst="rect">
            <a:avLst/>
          </a:prstGeom>
        </p:spPr>
      </p:pic>
      <p:pic>
        <p:nvPicPr>
          <p:cNvPr id="28" name="图片 27" descr="27_38_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15" y="4157345"/>
            <a:ext cx="2571750" cy="714375"/>
          </a:xfrm>
          <a:prstGeom prst="rect">
            <a:avLst/>
          </a:prstGeom>
        </p:spPr>
      </p:pic>
      <p:pic>
        <p:nvPicPr>
          <p:cNvPr id="29" name="图片 28" descr="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25" y="4157345"/>
            <a:ext cx="2581275" cy="716915"/>
          </a:xfrm>
          <a:prstGeom prst="rect">
            <a:avLst/>
          </a:prstGeom>
        </p:spPr>
      </p:pic>
      <p:pic>
        <p:nvPicPr>
          <p:cNvPr id="30" name="图片 29" descr="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" y="4947285"/>
            <a:ext cx="2580640" cy="716915"/>
          </a:xfrm>
          <a:prstGeom prst="rect">
            <a:avLst/>
          </a:prstGeom>
        </p:spPr>
      </p:pic>
      <p:pic>
        <p:nvPicPr>
          <p:cNvPr id="33" name="图片 32" descr="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" y="3364230"/>
            <a:ext cx="2580640" cy="716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59050" y="263334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基于机器学习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431540" y="3141345"/>
            <a:ext cx="2736850" cy="288036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 descr="27-1-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9570" y="3366770"/>
            <a:ext cx="2681605" cy="744855"/>
          </a:xfrm>
          <a:prstGeom prst="rect">
            <a:avLst/>
          </a:prstGeom>
        </p:spPr>
      </p:pic>
      <p:pic>
        <p:nvPicPr>
          <p:cNvPr id="13" name="图片 12" descr="27-1-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9570" y="4208780"/>
            <a:ext cx="2681605" cy="744855"/>
          </a:xfrm>
          <a:prstGeom prst="rect">
            <a:avLst/>
          </a:prstGeom>
        </p:spPr>
      </p:pic>
      <p:pic>
        <p:nvPicPr>
          <p:cNvPr id="14" name="图片 13" descr="27-1-1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9570" y="5029200"/>
            <a:ext cx="2702560" cy="7505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53450" y="263334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基于色相转换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12268" y="4258945"/>
            <a:ext cx="6343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242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024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2545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546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2004695" y="1098550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610523253-330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" y="1098550"/>
            <a:ext cx="1526540" cy="1513840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1409065" y="2624455"/>
          <a:ext cx="9373870" cy="201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991600" imgH="1955800" progId="Visio.Drawing.15">
                  <p:embed/>
                </p:oleObj>
              </mc:Choice>
              <mc:Fallback>
                <p:oleObj name="" r:id="rId3" imgW="8991600" imgH="19558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9065" y="2624455"/>
                        <a:ext cx="9373870" cy="201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810" y="4318635"/>
            <a:ext cx="3543300" cy="2419350"/>
          </a:xfrm>
          <a:prstGeom prst="rect">
            <a:avLst/>
          </a:prstGeom>
        </p:spPr>
      </p:pic>
      <p:pic>
        <p:nvPicPr>
          <p:cNvPr id="4" name="图片 3" descr="FTF-logo横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242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024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2545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546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菱形 6"/>
          <p:cNvSpPr>
            <a:spLocks noChangeArrowheads="1"/>
          </p:cNvSpPr>
          <p:nvPr/>
        </p:nvSpPr>
        <p:spPr bwMode="auto">
          <a:xfrm>
            <a:off x="340360" y="2267903"/>
            <a:ext cx="2911475" cy="2911475"/>
          </a:xfrm>
          <a:prstGeom prst="diamond">
            <a:avLst/>
          </a:prstGeom>
          <a:solidFill>
            <a:srgbClr val="B9ADD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20" name="菱形 7"/>
          <p:cNvSpPr>
            <a:spLocks noChangeArrowheads="1"/>
          </p:cNvSpPr>
          <p:nvPr/>
        </p:nvSpPr>
        <p:spPr bwMode="auto">
          <a:xfrm>
            <a:off x="2377123" y="1644015"/>
            <a:ext cx="1954212" cy="1955800"/>
          </a:xfrm>
          <a:prstGeom prst="diamond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</a:rPr>
              <a:t> 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21" name="菱形 8"/>
          <p:cNvSpPr>
            <a:spLocks noChangeArrowheads="1"/>
          </p:cNvSpPr>
          <p:nvPr/>
        </p:nvSpPr>
        <p:spPr bwMode="auto">
          <a:xfrm>
            <a:off x="2323148" y="3836353"/>
            <a:ext cx="1955800" cy="1955800"/>
          </a:xfrm>
          <a:prstGeom prst="diamond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</a:rPr>
              <a:t> 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22" name="菱形 9"/>
          <p:cNvSpPr>
            <a:spLocks noChangeArrowheads="1"/>
          </p:cNvSpPr>
          <p:nvPr/>
        </p:nvSpPr>
        <p:spPr bwMode="auto">
          <a:xfrm>
            <a:off x="3424873" y="2982278"/>
            <a:ext cx="1481137" cy="1482725"/>
          </a:xfrm>
          <a:prstGeom prst="diamond">
            <a:avLst/>
          </a:prstGeom>
          <a:solidFill>
            <a:srgbClr val="B9ADD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</a:rPr>
              <a:t> 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23" name="文本框 10"/>
          <p:cNvSpPr txBox="1">
            <a:spLocks noChangeArrowheads="1"/>
          </p:cNvSpPr>
          <p:nvPr/>
        </p:nvSpPr>
        <p:spPr bwMode="auto">
          <a:xfrm>
            <a:off x="1124585" y="3185478"/>
            <a:ext cx="12525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自动抠图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4" name="文本框 11"/>
          <p:cNvSpPr txBox="1">
            <a:spLocks noChangeArrowheads="1"/>
          </p:cNvSpPr>
          <p:nvPr/>
        </p:nvSpPr>
        <p:spPr bwMode="auto">
          <a:xfrm>
            <a:off x="2802573" y="2147253"/>
            <a:ext cx="11461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背景扩充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5" name="文本框 12"/>
          <p:cNvSpPr txBox="1">
            <a:spLocks noChangeArrowheads="1"/>
          </p:cNvSpPr>
          <p:nvPr/>
        </p:nvSpPr>
        <p:spPr bwMode="auto">
          <a:xfrm>
            <a:off x="2727960" y="4309428"/>
            <a:ext cx="11461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en-US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6" name="文本框 14"/>
          <p:cNvSpPr txBox="1">
            <a:spLocks noChangeArrowheads="1"/>
          </p:cNvSpPr>
          <p:nvPr/>
        </p:nvSpPr>
        <p:spPr bwMode="auto">
          <a:xfrm>
            <a:off x="3628073" y="3288665"/>
            <a:ext cx="10112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7" name="直角三角形 15"/>
          <p:cNvSpPr>
            <a:spLocks noChangeArrowheads="1"/>
          </p:cNvSpPr>
          <p:nvPr/>
        </p:nvSpPr>
        <p:spPr bwMode="auto">
          <a:xfrm rot="13457327">
            <a:off x="2498090" y="3447415"/>
            <a:ext cx="584200" cy="58420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28" name="直角三角形 17"/>
          <p:cNvSpPr>
            <a:spLocks noChangeArrowheads="1"/>
          </p:cNvSpPr>
          <p:nvPr/>
        </p:nvSpPr>
        <p:spPr bwMode="auto">
          <a:xfrm rot="13637327">
            <a:off x="3854450" y="2456180"/>
            <a:ext cx="330200" cy="33020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29" name="直角三角形 19"/>
          <p:cNvSpPr>
            <a:spLocks noChangeArrowheads="1"/>
          </p:cNvSpPr>
          <p:nvPr/>
        </p:nvSpPr>
        <p:spPr bwMode="auto">
          <a:xfrm rot="13457327">
            <a:off x="3855085" y="4649788"/>
            <a:ext cx="330200" cy="33020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3330" name="直角三角形 20"/>
          <p:cNvSpPr>
            <a:spLocks noChangeArrowheads="1"/>
          </p:cNvSpPr>
          <p:nvPr/>
        </p:nvSpPr>
        <p:spPr bwMode="auto">
          <a:xfrm rot="2777327">
            <a:off x="3585210" y="3656965"/>
            <a:ext cx="166688" cy="166688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7" name="图片 36" descr="1610528529-2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430" y="2599690"/>
            <a:ext cx="2281555" cy="228155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0117455" y="314007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？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15865" y="3717290"/>
            <a:ext cx="792480" cy="215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等于号 39"/>
          <p:cNvSpPr/>
          <p:nvPr/>
        </p:nvSpPr>
        <p:spPr>
          <a:xfrm>
            <a:off x="8713470" y="3537585"/>
            <a:ext cx="1080135" cy="575945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242" grpId="0" animBg="1" autoUpdateAnimBg="0"/>
      <p:bldP spid="13319" grpId="0" bldLvl="0" animBg="1" autoUpdateAnimBg="0"/>
      <p:bldP spid="13320" grpId="0" bldLvl="0" animBg="1" autoUpdateAnimBg="0"/>
      <p:bldP spid="13321" grpId="0" bldLvl="0" animBg="1" autoUpdateAnimBg="0"/>
      <p:bldP spid="13322" grpId="0" bldLvl="0" animBg="1" autoUpdateAnimBg="0"/>
      <p:bldP spid="13323" grpId="0" autoUpdateAnimBg="0"/>
      <p:bldP spid="13324" grpId="0" autoUpdateAnimBg="0"/>
      <p:bldP spid="13325" grpId="0" autoUpdateAnimBg="0"/>
      <p:bldP spid="13326" grpId="0" autoUpdateAnimBg="0"/>
      <p:bldP spid="13327" grpId="0" bldLvl="0" animBg="1" autoUpdateAnimBg="0"/>
      <p:bldP spid="13328" grpId="0" bldLvl="0" animBg="1" autoUpdateAnimBg="0"/>
      <p:bldP spid="13329" grpId="0" bldLvl="0" animBg="1" autoUpdateAnimBg="0"/>
      <p:bldP spid="13330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椭圆 13"/>
          <p:cNvSpPr>
            <a:spLocks noChangeArrowheads="1"/>
          </p:cNvSpPr>
          <p:nvPr/>
        </p:nvSpPr>
        <p:spPr bwMode="auto">
          <a:xfrm>
            <a:off x="3182938" y="2420938"/>
            <a:ext cx="2663825" cy="2663825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3" name="矩形 14"/>
          <p:cNvSpPr>
            <a:spLocks noChangeArrowheads="1"/>
          </p:cNvSpPr>
          <p:nvPr/>
        </p:nvSpPr>
        <p:spPr bwMode="auto">
          <a:xfrm>
            <a:off x="6062663" y="4127500"/>
            <a:ext cx="2932112" cy="471488"/>
          </a:xfrm>
          <a:prstGeom prst="rect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4" name="矩形 15"/>
          <p:cNvSpPr>
            <a:spLocks noChangeArrowheads="1"/>
          </p:cNvSpPr>
          <p:nvPr/>
        </p:nvSpPr>
        <p:spPr bwMode="auto">
          <a:xfrm>
            <a:off x="6062663" y="3349625"/>
            <a:ext cx="2932112" cy="471488"/>
          </a:xfrm>
          <a:prstGeom prst="rect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5" name="矩形 16"/>
          <p:cNvSpPr>
            <a:spLocks noChangeArrowheads="1"/>
          </p:cNvSpPr>
          <p:nvPr/>
        </p:nvSpPr>
        <p:spPr bwMode="auto">
          <a:xfrm>
            <a:off x="6062663" y="2617788"/>
            <a:ext cx="2932112" cy="4714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noFill/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6" name="文本框 17"/>
          <p:cNvSpPr txBox="1">
            <a:spLocks noChangeArrowheads="1"/>
          </p:cNvSpPr>
          <p:nvPr/>
        </p:nvSpPr>
        <p:spPr bwMode="auto">
          <a:xfrm>
            <a:off x="5445125" y="2579688"/>
            <a:ext cx="6175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文本框 18"/>
          <p:cNvSpPr txBox="1">
            <a:spLocks noChangeArrowheads="1"/>
          </p:cNvSpPr>
          <p:nvPr/>
        </p:nvSpPr>
        <p:spPr bwMode="auto">
          <a:xfrm>
            <a:off x="6062663" y="2681288"/>
            <a:ext cx="312896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现实的烦恼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9"/>
          <p:cNvSpPr txBox="1">
            <a:spLocks noChangeArrowheads="1"/>
          </p:cNvSpPr>
          <p:nvPr/>
        </p:nvSpPr>
        <p:spPr bwMode="auto">
          <a:xfrm>
            <a:off x="6062980" y="3375025"/>
            <a:ext cx="29317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数据与规则的碰撞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9" name="文本框 20"/>
          <p:cNvSpPr txBox="1">
            <a:spLocks noChangeArrowheads="1"/>
          </p:cNvSpPr>
          <p:nvPr/>
        </p:nvSpPr>
        <p:spPr bwMode="auto">
          <a:xfrm>
            <a:off x="6062663" y="4164013"/>
            <a:ext cx="312896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文本框 21"/>
          <p:cNvSpPr txBox="1">
            <a:spLocks noChangeArrowheads="1"/>
          </p:cNvSpPr>
          <p:nvPr/>
        </p:nvSpPr>
        <p:spPr bwMode="auto">
          <a:xfrm>
            <a:off x="5445125" y="3324225"/>
            <a:ext cx="6175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1" name="文本框 22"/>
          <p:cNvSpPr txBox="1">
            <a:spLocks noChangeArrowheads="1"/>
          </p:cNvSpPr>
          <p:nvPr/>
        </p:nvSpPr>
        <p:spPr bwMode="auto">
          <a:xfrm>
            <a:off x="5445125" y="4081463"/>
            <a:ext cx="617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椭圆 29"/>
          <p:cNvSpPr>
            <a:spLocks noChangeArrowheads="1"/>
          </p:cNvSpPr>
          <p:nvPr/>
        </p:nvSpPr>
        <p:spPr bwMode="auto">
          <a:xfrm>
            <a:off x="2593975" y="2241550"/>
            <a:ext cx="1223963" cy="1223963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33" name="文本框 23"/>
          <p:cNvSpPr txBox="1">
            <a:spLocks noChangeArrowheads="1"/>
          </p:cNvSpPr>
          <p:nvPr/>
        </p:nvSpPr>
        <p:spPr bwMode="auto">
          <a:xfrm>
            <a:off x="2844800" y="2681288"/>
            <a:ext cx="1947863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4"/>
          <p:cNvSpPr>
            <a:spLocks noChangeArrowheads="1"/>
          </p:cNvSpPr>
          <p:nvPr/>
        </p:nvSpPr>
        <p:spPr bwMode="auto">
          <a:xfrm>
            <a:off x="6062663" y="4850130"/>
            <a:ext cx="2932112" cy="471488"/>
          </a:xfrm>
          <a:prstGeom prst="rect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文本框 22"/>
          <p:cNvSpPr txBox="1">
            <a:spLocks noChangeArrowheads="1"/>
          </p:cNvSpPr>
          <p:nvPr/>
        </p:nvSpPr>
        <p:spPr bwMode="auto">
          <a:xfrm>
            <a:off x="5445125" y="4824413"/>
            <a:ext cx="6175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0"/>
          <p:cNvSpPr txBox="1">
            <a:spLocks noChangeArrowheads="1"/>
          </p:cNvSpPr>
          <p:nvPr/>
        </p:nvSpPr>
        <p:spPr bwMode="auto">
          <a:xfrm>
            <a:off x="6062663" y="4886643"/>
            <a:ext cx="312896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5122" grpId="0" animBg="1" autoUpdateAnimBg="0"/>
      <p:bldP spid="5123" grpId="0" bldLvl="0" animBg="1" autoUpdateAnimBg="0"/>
      <p:bldP spid="5124" grpId="0" bldLvl="0" animBg="1" autoUpdateAnimBg="0"/>
      <p:bldP spid="5125" grpId="0" bldLvl="0" animBg="1" autoUpdateAnimBg="0"/>
      <p:bldP spid="5126" grpId="0" autoUpdateAnimBg="0"/>
      <p:bldP spid="5127" grpId="0" autoUpdateAnimBg="0"/>
      <p:bldP spid="5128" grpId="0" autoUpdateAnimBg="0"/>
      <p:bldP spid="5129" grpId="0" autoUpdateAnimBg="0"/>
      <p:bldP spid="5130" grpId="0" autoUpdateAnimBg="0"/>
      <p:bldP spid="5131" grpId="0" autoUpdateAnimBg="0"/>
      <p:bldP spid="5132" grpId="0" animBg="1" autoUpdateAnimBg="0"/>
      <p:bldP spid="5133" grpId="0" autoUpdateAnimBg="0"/>
      <p:bldP spid="2" grpId="0" bldLvl="0" animBg="1" autoUpdateAnimBg="0"/>
      <p:bldP spid="4" grpId="0" autoUpdateAnimBg="0"/>
      <p:bldP spid="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024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2545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546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6945" y="127698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自动合成效果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1" name="图片 30" descr="606694845-329-0-960x380-zzy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45" y="3552825"/>
            <a:ext cx="3077210" cy="1217930"/>
          </a:xfrm>
          <a:prstGeom prst="rect">
            <a:avLst/>
          </a:prstGeom>
        </p:spPr>
      </p:pic>
      <p:pic>
        <p:nvPicPr>
          <p:cNvPr id="32" name="图片 31" descr="607023504-112-0-960x380-zzy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5" y="4914900"/>
            <a:ext cx="3077845" cy="1221740"/>
          </a:xfrm>
          <a:prstGeom prst="rect">
            <a:avLst/>
          </a:prstGeom>
        </p:spPr>
      </p:pic>
      <p:pic>
        <p:nvPicPr>
          <p:cNvPr id="33" name="图片 32" descr="679570905-2406-960x380-szx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30" y="2190750"/>
            <a:ext cx="3129915" cy="1238885"/>
          </a:xfrm>
          <a:prstGeom prst="rect">
            <a:avLst/>
          </a:prstGeom>
        </p:spPr>
      </p:pic>
      <p:pic>
        <p:nvPicPr>
          <p:cNvPr id="34" name="图片 33" descr="400094859-618-0-960x380-zzy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15" y="3552825"/>
            <a:ext cx="3110230" cy="1234440"/>
          </a:xfrm>
          <a:prstGeom prst="rect">
            <a:avLst/>
          </a:prstGeom>
        </p:spPr>
      </p:pic>
      <p:pic>
        <p:nvPicPr>
          <p:cNvPr id="35" name="图片 34" descr="614538162-550-0-960x380-zzy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230" y="4914900"/>
            <a:ext cx="3129915" cy="1239520"/>
          </a:xfrm>
          <a:prstGeom prst="rect">
            <a:avLst/>
          </a:prstGeom>
        </p:spPr>
      </p:pic>
      <p:pic>
        <p:nvPicPr>
          <p:cNvPr id="36" name="图片 35" descr="712229972-783-0-960x380-ztyz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630" y="2204720"/>
            <a:ext cx="3095625" cy="1224915"/>
          </a:xfrm>
          <a:prstGeom prst="rect">
            <a:avLst/>
          </a:prstGeom>
        </p:spPr>
      </p:pic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242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024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2545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546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6945" y="127698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对比阿里鹿班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95" y="1922145"/>
            <a:ext cx="2324100" cy="730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95" y="3497580"/>
            <a:ext cx="2323465" cy="719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560" y="4279900"/>
            <a:ext cx="2324100" cy="6959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5" y="2717165"/>
            <a:ext cx="2323465" cy="714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195" y="5055870"/>
            <a:ext cx="2323465" cy="6959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195" y="5815965"/>
            <a:ext cx="2324735" cy="707390"/>
          </a:xfrm>
          <a:prstGeom prst="rect">
            <a:avLst/>
          </a:prstGeom>
        </p:spPr>
      </p:pic>
      <p:pic>
        <p:nvPicPr>
          <p:cNvPr id="18" name="图片 17" descr="606694845-329-0-960x380-zzy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120" y="4279900"/>
            <a:ext cx="1839595" cy="728345"/>
          </a:xfrm>
          <a:prstGeom prst="rect">
            <a:avLst/>
          </a:prstGeom>
        </p:spPr>
      </p:pic>
      <p:pic>
        <p:nvPicPr>
          <p:cNvPr id="19" name="图片 18" descr="607023504-112-0-960x380-zzy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120" y="1922145"/>
            <a:ext cx="1840230" cy="730250"/>
          </a:xfrm>
          <a:prstGeom prst="rect">
            <a:avLst/>
          </a:prstGeom>
        </p:spPr>
      </p:pic>
      <p:pic>
        <p:nvPicPr>
          <p:cNvPr id="20" name="图片 19" descr="679570905-2406-960x380-szx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2120" y="2717165"/>
            <a:ext cx="1840865" cy="728345"/>
          </a:xfrm>
          <a:prstGeom prst="rect">
            <a:avLst/>
          </a:prstGeom>
        </p:spPr>
      </p:pic>
      <p:pic>
        <p:nvPicPr>
          <p:cNvPr id="21" name="图片 20" descr="400094859-618-0-960x380-zzy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2120" y="3497580"/>
            <a:ext cx="1841500" cy="730885"/>
          </a:xfrm>
          <a:prstGeom prst="rect">
            <a:avLst/>
          </a:prstGeom>
        </p:spPr>
      </p:pic>
      <p:pic>
        <p:nvPicPr>
          <p:cNvPr id="22" name="图片 21" descr="614538162-550-0-960x380-zzy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2120" y="5055870"/>
            <a:ext cx="1838960" cy="728345"/>
          </a:xfrm>
          <a:prstGeom prst="rect">
            <a:avLst/>
          </a:prstGeom>
        </p:spPr>
      </p:pic>
      <p:pic>
        <p:nvPicPr>
          <p:cNvPr id="23" name="图片 22" descr="712229972-783-0-960x380-ztyz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2120" y="5815965"/>
            <a:ext cx="1838960" cy="727710"/>
          </a:xfrm>
          <a:prstGeom prst="rect">
            <a:avLst/>
          </a:prstGeom>
        </p:spPr>
      </p:pic>
      <p:sp>
        <p:nvSpPr>
          <p:cNvPr id="37" name="稻壳儿小白白(http://dwz.cn/Wu2UP)"/>
          <p:cNvSpPr/>
          <p:nvPr/>
        </p:nvSpPr>
        <p:spPr bwMode="auto">
          <a:xfrm>
            <a:off x="8241579" y="1998650"/>
            <a:ext cx="182562" cy="279400"/>
          </a:xfrm>
          <a:custGeom>
            <a:avLst/>
            <a:gdLst>
              <a:gd name="T0" fmla="*/ 8 w 28"/>
              <a:gd name="T1" fmla="*/ 43 h 43"/>
              <a:gd name="T2" fmla="*/ 5 w 28"/>
              <a:gd name="T3" fmla="*/ 43 h 43"/>
              <a:gd name="T4" fmla="*/ 1 w 28"/>
              <a:gd name="T5" fmla="*/ 38 h 43"/>
              <a:gd name="T6" fmla="*/ 1 w 28"/>
              <a:gd name="T7" fmla="*/ 36 h 43"/>
              <a:gd name="T8" fmla="*/ 15 w 28"/>
              <a:gd name="T9" fmla="*/ 22 h 43"/>
              <a:gd name="T10" fmla="*/ 1 w 28"/>
              <a:gd name="T11" fmla="*/ 8 h 43"/>
              <a:gd name="T12" fmla="*/ 1 w 28"/>
              <a:gd name="T13" fmla="*/ 5 h 43"/>
              <a:gd name="T14" fmla="*/ 5 w 28"/>
              <a:gd name="T15" fmla="*/ 1 h 43"/>
              <a:gd name="T16" fmla="*/ 8 w 28"/>
              <a:gd name="T17" fmla="*/ 1 h 43"/>
              <a:gd name="T18" fmla="*/ 27 w 28"/>
              <a:gd name="T19" fmla="*/ 21 h 43"/>
              <a:gd name="T20" fmla="*/ 27 w 28"/>
              <a:gd name="T21" fmla="*/ 23 h 43"/>
              <a:gd name="T22" fmla="*/ 8 w 28"/>
              <a:gd name="T2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3">
                <a:moveTo>
                  <a:pt x="8" y="43"/>
                </a:moveTo>
                <a:cubicBezTo>
                  <a:pt x="7" y="43"/>
                  <a:pt x="6" y="43"/>
                  <a:pt x="5" y="43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1" y="36"/>
                </a:cubicBezTo>
                <a:cubicBezTo>
                  <a:pt x="15" y="22"/>
                  <a:pt x="15" y="22"/>
                  <a:pt x="15" y="22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6"/>
                  <a:pt x="1" y="5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8" y="1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21"/>
                  <a:pt x="28" y="22"/>
                  <a:pt x="27" y="23"/>
                </a:cubicBezTo>
                <a:lnTo>
                  <a:pt x="8" y="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20" tIns="60960" rIns="121920" bIns="60960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20430" y="1953895"/>
            <a:ext cx="180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阿里鹿班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稻壳儿小白白(http://dwz.cn/Wu2UP)"/>
          <p:cNvSpPr/>
          <p:nvPr/>
        </p:nvSpPr>
        <p:spPr bwMode="auto">
          <a:xfrm>
            <a:off x="8241579" y="3937940"/>
            <a:ext cx="182562" cy="279400"/>
          </a:xfrm>
          <a:custGeom>
            <a:avLst/>
            <a:gdLst>
              <a:gd name="T0" fmla="*/ 8 w 28"/>
              <a:gd name="T1" fmla="*/ 43 h 43"/>
              <a:gd name="T2" fmla="*/ 5 w 28"/>
              <a:gd name="T3" fmla="*/ 43 h 43"/>
              <a:gd name="T4" fmla="*/ 1 w 28"/>
              <a:gd name="T5" fmla="*/ 38 h 43"/>
              <a:gd name="T6" fmla="*/ 1 w 28"/>
              <a:gd name="T7" fmla="*/ 36 h 43"/>
              <a:gd name="T8" fmla="*/ 15 w 28"/>
              <a:gd name="T9" fmla="*/ 22 h 43"/>
              <a:gd name="T10" fmla="*/ 1 w 28"/>
              <a:gd name="T11" fmla="*/ 8 h 43"/>
              <a:gd name="T12" fmla="*/ 1 w 28"/>
              <a:gd name="T13" fmla="*/ 5 h 43"/>
              <a:gd name="T14" fmla="*/ 5 w 28"/>
              <a:gd name="T15" fmla="*/ 1 h 43"/>
              <a:gd name="T16" fmla="*/ 8 w 28"/>
              <a:gd name="T17" fmla="*/ 1 h 43"/>
              <a:gd name="T18" fmla="*/ 27 w 28"/>
              <a:gd name="T19" fmla="*/ 21 h 43"/>
              <a:gd name="T20" fmla="*/ 27 w 28"/>
              <a:gd name="T21" fmla="*/ 23 h 43"/>
              <a:gd name="T22" fmla="*/ 8 w 28"/>
              <a:gd name="T2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3">
                <a:moveTo>
                  <a:pt x="8" y="43"/>
                </a:moveTo>
                <a:cubicBezTo>
                  <a:pt x="7" y="43"/>
                  <a:pt x="6" y="43"/>
                  <a:pt x="5" y="43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1" y="36"/>
                </a:cubicBezTo>
                <a:cubicBezTo>
                  <a:pt x="15" y="22"/>
                  <a:pt x="15" y="22"/>
                  <a:pt x="15" y="22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6"/>
                  <a:pt x="1" y="5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8" y="1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21"/>
                  <a:pt x="28" y="22"/>
                  <a:pt x="27" y="23"/>
                </a:cubicBezTo>
                <a:lnTo>
                  <a:pt x="8" y="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20" tIns="60960" rIns="121920" bIns="60960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20430" y="3895090"/>
            <a:ext cx="180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ours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23250" y="2400300"/>
            <a:ext cx="28670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画面修饰元素丰富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主副标题大小对比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配色合理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摆脱不了套模板的嫌疑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23250" y="4406265"/>
            <a:ext cx="28670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画面简洁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主副标题大小对比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配色也很合理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主观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主副标题对比不够明显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24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64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27657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7658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8" name="图片 7" descr="lay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30" y="3752215"/>
            <a:ext cx="4812030" cy="2085975"/>
          </a:xfrm>
          <a:prstGeom prst="rect">
            <a:avLst/>
          </a:prstGeom>
        </p:spPr>
      </p:pic>
      <p:pic>
        <p:nvPicPr>
          <p:cNvPr id="11" name="图片 10" descr="banner_112982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30" y="1733550"/>
            <a:ext cx="4810760" cy="1904365"/>
          </a:xfrm>
          <a:prstGeom prst="rect">
            <a:avLst/>
          </a:prstGeom>
        </p:spPr>
      </p:pic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sp>
        <p:nvSpPr>
          <p:cNvPr id="4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1880" y="124841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自动布局的尝试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5362" grpId="0" bldLvl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1"/>
          <p:cNvGrpSpPr/>
          <p:nvPr/>
        </p:nvGrpSpPr>
        <p:grpSpPr bwMode="auto">
          <a:xfrm>
            <a:off x="1729740" y="2183765"/>
            <a:ext cx="2101850" cy="1948815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>
                  <a:solidFill>
                    <a:srgbClr val="FFFFFF"/>
                  </a:solidFill>
                </a:rPr>
                <a:t>4</a:t>
              </a:r>
              <a:endParaRPr lang="en-US" altLang="zh-CN" sz="72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82490" y="3022600"/>
            <a:ext cx="28270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展望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1507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8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33813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3814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880" y="124079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未来应用场景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250" name="泪滴形 9"/>
          <p:cNvSpPr/>
          <p:nvPr/>
        </p:nvSpPr>
        <p:spPr bwMode="auto">
          <a:xfrm rot="13620000" flipV="1">
            <a:off x="3012440" y="2218690"/>
            <a:ext cx="3502025" cy="3484880"/>
          </a:xfrm>
          <a:custGeom>
            <a:avLst/>
            <a:gdLst>
              <a:gd name="T0" fmla="*/ 0 w 1940561"/>
              <a:gd name="T1" fmla="*/ 965200 h 1930400"/>
              <a:gd name="T2" fmla="*/ 969327 w 1940561"/>
              <a:gd name="T3" fmla="*/ 0 h 1930400"/>
              <a:gd name="T4" fmla="*/ 1938653 w 1940561"/>
              <a:gd name="T5" fmla="*/ 0 h 1930400"/>
              <a:gd name="T6" fmla="*/ 1938653 w 1940561"/>
              <a:gd name="T7" fmla="*/ 965200 h 1930400"/>
              <a:gd name="T8" fmla="*/ 969326 w 1940561"/>
              <a:gd name="T9" fmla="*/ 1930400 h 1930400"/>
              <a:gd name="T10" fmla="*/ -1 w 1940561"/>
              <a:gd name="T11" fmla="*/ 965200 h 1930400"/>
              <a:gd name="T12" fmla="*/ 0 w 1940561"/>
              <a:gd name="T13" fmla="*/ 965200 h 19304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40561" h="1930400">
                <a:moveTo>
                  <a:pt x="0" y="965200"/>
                </a:moveTo>
                <a:cubicBezTo>
                  <a:pt x="0" y="432135"/>
                  <a:pt x="434410" y="0"/>
                  <a:pt x="970281" y="0"/>
                </a:cubicBezTo>
                <a:lnTo>
                  <a:pt x="1940561" y="0"/>
                </a:lnTo>
                <a:lnTo>
                  <a:pt x="1940561" y="965200"/>
                </a:lnTo>
                <a:cubicBezTo>
                  <a:pt x="1940561" y="1498265"/>
                  <a:pt x="1506151" y="1930400"/>
                  <a:pt x="970280" y="1930400"/>
                </a:cubicBezTo>
                <a:cubicBezTo>
                  <a:pt x="434409" y="1930400"/>
                  <a:pt x="-1" y="1498265"/>
                  <a:pt x="-1" y="965200"/>
                </a:cubicBezTo>
                <a:lnTo>
                  <a:pt x="0" y="965200"/>
                </a:lnTo>
                <a:close/>
              </a:path>
            </a:pathLst>
          </a:cu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10247" name="泪滴形 6"/>
          <p:cNvSpPr/>
          <p:nvPr/>
        </p:nvSpPr>
        <p:spPr bwMode="auto">
          <a:xfrm rot="18720000">
            <a:off x="6523990" y="2218690"/>
            <a:ext cx="3484880" cy="3484880"/>
          </a:xfrm>
          <a:custGeom>
            <a:avLst/>
            <a:gdLst>
              <a:gd name="T0" fmla="*/ 0 w 1930400"/>
              <a:gd name="T1" fmla="*/ 965200 h 1930400"/>
              <a:gd name="T2" fmla="*/ 965200 w 1930400"/>
              <a:gd name="T3" fmla="*/ 0 h 1930400"/>
              <a:gd name="T4" fmla="*/ 1930400 w 1930400"/>
              <a:gd name="T5" fmla="*/ 0 h 1930400"/>
              <a:gd name="T6" fmla="*/ 1930400 w 1930400"/>
              <a:gd name="T7" fmla="*/ 965200 h 1930400"/>
              <a:gd name="T8" fmla="*/ 965200 w 1930400"/>
              <a:gd name="T9" fmla="*/ 1930400 h 1930400"/>
              <a:gd name="T10" fmla="*/ 0 w 1930400"/>
              <a:gd name="T11" fmla="*/ 965200 h 1930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30400" h="1930400">
                <a:moveTo>
                  <a:pt x="0" y="965200"/>
                </a:moveTo>
                <a:cubicBezTo>
                  <a:pt x="0" y="432135"/>
                  <a:pt x="432135" y="0"/>
                  <a:pt x="965200" y="0"/>
                </a:cubicBezTo>
                <a:lnTo>
                  <a:pt x="1930400" y="0"/>
                </a:lnTo>
                <a:lnTo>
                  <a:pt x="1930400" y="965200"/>
                </a:ln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lose/>
              </a:path>
            </a:pathLst>
          </a:cu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63620" y="3361690"/>
            <a:ext cx="2513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为内外贸站卖家提供自动产品图设计工具，提升用户体验的同时美化网站页面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75780" y="3448050"/>
            <a:ext cx="2781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帮助网站针对不同产品、不同用户，生成多种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个性化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，实现千人千面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 autoUpdateAnimBg="0"/>
      <p:bldP spid="21507" grpId="0" autoUpdateAnimBg="0"/>
      <p:bldP spid="10250" grpId="0" bldLvl="0" animBg="1"/>
      <p:bldP spid="1024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1507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8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33813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3814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1519" name="泪滴形 15"/>
          <p:cNvSpPr>
            <a:spLocks noChangeArrowheads="1"/>
          </p:cNvSpPr>
          <p:nvPr/>
        </p:nvSpPr>
        <p:spPr bwMode="auto">
          <a:xfrm>
            <a:off x="3355975" y="2093913"/>
            <a:ext cx="546100" cy="558800"/>
          </a:xfrm>
          <a:custGeom>
            <a:avLst/>
            <a:gdLst>
              <a:gd name="T0" fmla="*/ 0 w 546930"/>
              <a:gd name="T1" fmla="*/ 278698 h 559503"/>
              <a:gd name="T2" fmla="*/ 272222 w 546930"/>
              <a:gd name="T3" fmla="*/ 0 h 559503"/>
              <a:gd name="T4" fmla="*/ 544444 w 546930"/>
              <a:gd name="T5" fmla="*/ 0 h 559503"/>
              <a:gd name="T6" fmla="*/ 544444 w 546930"/>
              <a:gd name="T7" fmla="*/ 278698 h 559503"/>
              <a:gd name="T8" fmla="*/ 272222 w 546930"/>
              <a:gd name="T9" fmla="*/ 557398 h 559503"/>
              <a:gd name="T10" fmla="*/ 0 w 546930"/>
              <a:gd name="T11" fmla="*/ 278698 h 5595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6930"/>
              <a:gd name="T19" fmla="*/ 0 h 559503"/>
              <a:gd name="T20" fmla="*/ 546930 w 546930"/>
              <a:gd name="T21" fmla="*/ 559503 h 5595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6930" h="559503">
                <a:moveTo>
                  <a:pt x="0" y="279752"/>
                </a:moveTo>
                <a:cubicBezTo>
                  <a:pt x="0" y="125249"/>
                  <a:pt x="122434" y="0"/>
                  <a:pt x="273465" y="0"/>
                </a:cubicBezTo>
                <a:lnTo>
                  <a:pt x="546930" y="0"/>
                </a:lnTo>
                <a:lnTo>
                  <a:pt x="546930" y="279752"/>
                </a:lnTo>
                <a:cubicBezTo>
                  <a:pt x="546930" y="434255"/>
                  <a:pt x="424496" y="559504"/>
                  <a:pt x="273465" y="559504"/>
                </a:cubicBezTo>
                <a:cubicBezTo>
                  <a:pt x="122434" y="559504"/>
                  <a:pt x="0" y="434255"/>
                  <a:pt x="0" y="279752"/>
                </a:cubicBezTo>
                <a:close/>
              </a:path>
            </a:pathLst>
          </a:cu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0" name="泪滴形 17"/>
          <p:cNvSpPr>
            <a:spLocks noChangeArrowheads="1"/>
          </p:cNvSpPr>
          <p:nvPr/>
        </p:nvSpPr>
        <p:spPr bwMode="auto">
          <a:xfrm>
            <a:off x="3371850" y="3214688"/>
            <a:ext cx="547688" cy="558800"/>
          </a:xfrm>
          <a:custGeom>
            <a:avLst/>
            <a:gdLst>
              <a:gd name="T0" fmla="*/ 0 w 546930"/>
              <a:gd name="T1" fmla="*/ 278698 h 559503"/>
              <a:gd name="T2" fmla="*/ 274604 w 546930"/>
              <a:gd name="T3" fmla="*/ 0 h 559503"/>
              <a:gd name="T4" fmla="*/ 549207 w 546930"/>
              <a:gd name="T5" fmla="*/ 0 h 559503"/>
              <a:gd name="T6" fmla="*/ 549207 w 546930"/>
              <a:gd name="T7" fmla="*/ 278698 h 559503"/>
              <a:gd name="T8" fmla="*/ 274604 w 546930"/>
              <a:gd name="T9" fmla="*/ 557398 h 559503"/>
              <a:gd name="T10" fmla="*/ 0 w 546930"/>
              <a:gd name="T11" fmla="*/ 278698 h 5595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6930"/>
              <a:gd name="T19" fmla="*/ 0 h 559503"/>
              <a:gd name="T20" fmla="*/ 546930 w 546930"/>
              <a:gd name="T21" fmla="*/ 559503 h 5595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6930" h="559503">
                <a:moveTo>
                  <a:pt x="0" y="279752"/>
                </a:moveTo>
                <a:cubicBezTo>
                  <a:pt x="0" y="125249"/>
                  <a:pt x="122434" y="0"/>
                  <a:pt x="273465" y="0"/>
                </a:cubicBezTo>
                <a:lnTo>
                  <a:pt x="546930" y="0"/>
                </a:lnTo>
                <a:lnTo>
                  <a:pt x="546930" y="279752"/>
                </a:lnTo>
                <a:cubicBezTo>
                  <a:pt x="546930" y="434255"/>
                  <a:pt x="424496" y="559504"/>
                  <a:pt x="273465" y="559504"/>
                </a:cubicBezTo>
                <a:cubicBezTo>
                  <a:pt x="122434" y="559504"/>
                  <a:pt x="0" y="434255"/>
                  <a:pt x="0" y="279752"/>
                </a:cubicBezTo>
                <a:close/>
              </a:path>
            </a:pathLst>
          </a:cu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1" name="泪滴形 19"/>
          <p:cNvSpPr>
            <a:spLocks noChangeArrowheads="1"/>
          </p:cNvSpPr>
          <p:nvPr/>
        </p:nvSpPr>
        <p:spPr bwMode="auto">
          <a:xfrm>
            <a:off x="3355975" y="4332288"/>
            <a:ext cx="546100" cy="560387"/>
          </a:xfrm>
          <a:custGeom>
            <a:avLst/>
            <a:gdLst>
              <a:gd name="T0" fmla="*/ 0 w 546930"/>
              <a:gd name="T1" fmla="*/ 281080 h 559503"/>
              <a:gd name="T2" fmla="*/ 272222 w 546930"/>
              <a:gd name="T3" fmla="*/ 0 h 559503"/>
              <a:gd name="T4" fmla="*/ 544444 w 546930"/>
              <a:gd name="T5" fmla="*/ 0 h 559503"/>
              <a:gd name="T6" fmla="*/ 544444 w 546930"/>
              <a:gd name="T7" fmla="*/ 281080 h 559503"/>
              <a:gd name="T8" fmla="*/ 272222 w 546930"/>
              <a:gd name="T9" fmla="*/ 562160 h 559503"/>
              <a:gd name="T10" fmla="*/ 0 w 546930"/>
              <a:gd name="T11" fmla="*/ 281080 h 5595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6930"/>
              <a:gd name="T19" fmla="*/ 0 h 559503"/>
              <a:gd name="T20" fmla="*/ 546930 w 546930"/>
              <a:gd name="T21" fmla="*/ 559503 h 5595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6930" h="559503">
                <a:moveTo>
                  <a:pt x="0" y="279752"/>
                </a:moveTo>
                <a:cubicBezTo>
                  <a:pt x="0" y="125249"/>
                  <a:pt x="122434" y="0"/>
                  <a:pt x="273465" y="0"/>
                </a:cubicBezTo>
                <a:lnTo>
                  <a:pt x="546930" y="0"/>
                </a:lnTo>
                <a:lnTo>
                  <a:pt x="546930" y="279752"/>
                </a:lnTo>
                <a:cubicBezTo>
                  <a:pt x="546930" y="434255"/>
                  <a:pt x="424496" y="559504"/>
                  <a:pt x="273465" y="559504"/>
                </a:cubicBezTo>
                <a:cubicBezTo>
                  <a:pt x="122434" y="559504"/>
                  <a:pt x="0" y="434255"/>
                  <a:pt x="0" y="279752"/>
                </a:cubicBezTo>
                <a:close/>
              </a:path>
            </a:pathLst>
          </a:cu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2" name="泪滴形 20"/>
          <p:cNvSpPr>
            <a:spLocks noChangeArrowheads="1"/>
          </p:cNvSpPr>
          <p:nvPr/>
        </p:nvSpPr>
        <p:spPr bwMode="auto">
          <a:xfrm>
            <a:off x="3355975" y="5453063"/>
            <a:ext cx="546100" cy="560387"/>
          </a:xfrm>
          <a:custGeom>
            <a:avLst/>
            <a:gdLst>
              <a:gd name="T0" fmla="*/ 0 w 546930"/>
              <a:gd name="T1" fmla="*/ 281080 h 559503"/>
              <a:gd name="T2" fmla="*/ 272222 w 546930"/>
              <a:gd name="T3" fmla="*/ 0 h 559503"/>
              <a:gd name="T4" fmla="*/ 544444 w 546930"/>
              <a:gd name="T5" fmla="*/ 0 h 559503"/>
              <a:gd name="T6" fmla="*/ 544444 w 546930"/>
              <a:gd name="T7" fmla="*/ 281080 h 559503"/>
              <a:gd name="T8" fmla="*/ 272222 w 546930"/>
              <a:gd name="T9" fmla="*/ 562160 h 559503"/>
              <a:gd name="T10" fmla="*/ 0 w 546930"/>
              <a:gd name="T11" fmla="*/ 281080 h 5595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6930"/>
              <a:gd name="T19" fmla="*/ 0 h 559503"/>
              <a:gd name="T20" fmla="*/ 546930 w 546930"/>
              <a:gd name="T21" fmla="*/ 559503 h 5595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6930" h="559503">
                <a:moveTo>
                  <a:pt x="0" y="279752"/>
                </a:moveTo>
                <a:cubicBezTo>
                  <a:pt x="0" y="125249"/>
                  <a:pt x="122434" y="0"/>
                  <a:pt x="273465" y="0"/>
                </a:cubicBezTo>
                <a:lnTo>
                  <a:pt x="546930" y="0"/>
                </a:lnTo>
                <a:lnTo>
                  <a:pt x="546930" y="279752"/>
                </a:lnTo>
                <a:cubicBezTo>
                  <a:pt x="546930" y="434255"/>
                  <a:pt x="424496" y="559504"/>
                  <a:pt x="273465" y="559504"/>
                </a:cubicBezTo>
                <a:cubicBezTo>
                  <a:pt x="122434" y="559504"/>
                  <a:pt x="0" y="434255"/>
                  <a:pt x="0" y="279752"/>
                </a:cubicBezTo>
                <a:close/>
              </a:path>
            </a:pathLst>
          </a:cu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3" name="矩形 21"/>
          <p:cNvSpPr>
            <a:spLocks noChangeArrowheads="1"/>
          </p:cNvSpPr>
          <p:nvPr/>
        </p:nvSpPr>
        <p:spPr bwMode="auto">
          <a:xfrm>
            <a:off x="4021138" y="2093913"/>
            <a:ext cx="4418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4" name="矩形 22"/>
          <p:cNvSpPr>
            <a:spLocks noChangeArrowheads="1"/>
          </p:cNvSpPr>
          <p:nvPr/>
        </p:nvSpPr>
        <p:spPr bwMode="auto">
          <a:xfrm>
            <a:off x="4021138" y="3224213"/>
            <a:ext cx="4418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选择背景时结合语义信息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5" name="矩形 23"/>
          <p:cNvSpPr>
            <a:spLocks noChangeArrowheads="1"/>
          </p:cNvSpPr>
          <p:nvPr/>
        </p:nvSpPr>
        <p:spPr bwMode="auto">
          <a:xfrm>
            <a:off x="4021138" y="5492750"/>
            <a:ext cx="4418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多场景适配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6" name="矩形 24"/>
          <p:cNvSpPr>
            <a:spLocks noChangeArrowheads="1"/>
          </p:cNvSpPr>
          <p:nvPr/>
        </p:nvSpPr>
        <p:spPr bwMode="auto">
          <a:xfrm>
            <a:off x="4021138" y="4359275"/>
            <a:ext cx="4418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文字字体丰富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0295" y="12407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更多挑战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1506" grpId="0" animBg="1" autoUpdateAnimBg="0"/>
      <p:bldP spid="21507" grpId="0" autoUpdateAnimBg="0"/>
      <p:bldP spid="21519" grpId="0" bldLvl="0" animBg="1" autoUpdateAnimBg="0"/>
      <p:bldP spid="21520" grpId="0" bldLvl="0" animBg="1" autoUpdateAnimBg="0"/>
      <p:bldP spid="21521" grpId="0" bldLvl="0" animBg="1" autoUpdateAnimBg="0"/>
      <p:bldP spid="21522" grpId="0" bldLvl="0" animBg="1" autoUpdateAnimBg="0"/>
      <p:bldP spid="21523" grpId="0" autoUpdateAnimBg="0"/>
      <p:bldP spid="21524" grpId="0" autoUpdateAnimBg="0"/>
      <p:bldP spid="21525" grpId="0" autoUpdateAnimBg="0"/>
      <p:bldP spid="2152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1507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8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33813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3814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30" y="1644015"/>
            <a:ext cx="6733540" cy="428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71880" y="124079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未来技术方向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1506" grpId="0" animBg="1" autoUpdateAnimBg="0"/>
      <p:bldP spid="2150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TF-logo竖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960755"/>
            <a:ext cx="4728845" cy="5225415"/>
          </a:xfrm>
          <a:prstGeom prst="rect">
            <a:avLst/>
          </a:prstGeom>
        </p:spPr>
      </p:pic>
      <p:sp>
        <p:nvSpPr>
          <p:cNvPr id="23559" name="文本框 24"/>
          <p:cNvSpPr txBox="1">
            <a:spLocks noChangeArrowheads="1"/>
          </p:cNvSpPr>
          <p:nvPr/>
        </p:nvSpPr>
        <p:spPr bwMode="auto">
          <a:xfrm>
            <a:off x="1494155" y="2875280"/>
            <a:ext cx="4319588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>
                <a:solidFill>
                  <a:srgbClr val="FFFFFF"/>
                </a:solidFill>
              </a:rPr>
              <a:t>Thank you~</a:t>
            </a:r>
            <a:endParaRPr lang="zh-CN" altLang="en-US" sz="6600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4425" y="554101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AI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研发部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张冬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355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1"/>
          <p:cNvGrpSpPr/>
          <p:nvPr/>
        </p:nvGrpSpPr>
        <p:grpSpPr bwMode="auto">
          <a:xfrm>
            <a:off x="1729740" y="2183765"/>
            <a:ext cx="2101850" cy="1948815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>
                  <a:solidFill>
                    <a:srgbClr val="FFFFFF"/>
                  </a:solidFill>
                </a:rPr>
                <a:t>1</a:t>
              </a:r>
              <a:endParaRPr lang="en-US" altLang="zh-CN" sz="72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53865" y="3035935"/>
            <a:ext cx="39471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现实的烦恼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47" name="文本框 18"/>
          <p:cNvSpPr txBox="1">
            <a:spLocks noChangeArrowheads="1"/>
          </p:cNvSpPr>
          <p:nvPr/>
        </p:nvSpPr>
        <p:spPr bwMode="auto">
          <a:xfrm>
            <a:off x="1073150" y="412750"/>
            <a:ext cx="29514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现实的烦恼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8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18530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8531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242" name="矩形 101"/>
          <p:cNvSpPr>
            <a:spLocks noChangeArrowheads="1"/>
          </p:cNvSpPr>
          <p:nvPr/>
        </p:nvSpPr>
        <p:spPr bwMode="auto">
          <a:xfrm>
            <a:off x="6821170" y="1823085"/>
            <a:ext cx="30251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没有专业设计师，不会抠图，不会设计，我能咋办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243" name="文本框 102"/>
          <p:cNvSpPr txBox="1">
            <a:spLocks noChangeArrowheads="1"/>
          </p:cNvSpPr>
          <p:nvPr/>
        </p:nvSpPr>
        <p:spPr bwMode="auto">
          <a:xfrm>
            <a:off x="7714615" y="4886325"/>
            <a:ext cx="815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01"/>
          <p:cNvSpPr>
            <a:spLocks noChangeArrowheads="1"/>
          </p:cNvSpPr>
          <p:nvPr/>
        </p:nvSpPr>
        <p:spPr bwMode="auto">
          <a:xfrm>
            <a:off x="1968500" y="4738370"/>
            <a:ext cx="33197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大哥们上传的产品图像数量太多，质量参差不齐，我来不及处理呀</a:t>
            </a:r>
            <a:r>
              <a:rPr lang="en-US" altLang="zh-CN" sz="1800" dirty="0">
                <a:solidFill>
                  <a:schemeClr val="bg1"/>
                </a:solidFill>
              </a:rPr>
              <a:t>...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6" name="文本框 102"/>
          <p:cNvSpPr txBox="1">
            <a:spLocks noChangeArrowheads="1"/>
          </p:cNvSpPr>
          <p:nvPr/>
        </p:nvSpPr>
        <p:spPr bwMode="auto">
          <a:xfrm>
            <a:off x="3159760" y="1961515"/>
            <a:ext cx="9372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1610428536-34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65" y="2605405"/>
            <a:ext cx="2022475" cy="2022475"/>
          </a:xfrm>
          <a:prstGeom prst="rect">
            <a:avLst/>
          </a:prstGeom>
        </p:spPr>
      </p:pic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pic>
        <p:nvPicPr>
          <p:cNvPr id="4" name="图片 3" descr="1610700253-243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755" y="2594610"/>
            <a:ext cx="2033270" cy="2033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146" grpId="0" animBg="1" autoUpdateAnimBg="0"/>
      <p:bldP spid="6147" grpId="0" autoUpdateAnimBg="0"/>
      <p:bldP spid="6242" grpId="0" autoUpdateAnimBg="0"/>
      <p:bldP spid="6243" grpId="0" autoUpdateAnimBg="0"/>
      <p:bldP spid="5" grpId="0" autoUpdateAnimBg="0"/>
      <p:bldP spid="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147" name="文本框 18"/>
          <p:cNvSpPr txBox="1">
            <a:spLocks noChangeArrowheads="1"/>
          </p:cNvSpPr>
          <p:nvPr/>
        </p:nvSpPr>
        <p:spPr bwMode="auto">
          <a:xfrm>
            <a:off x="1073150" y="412750"/>
            <a:ext cx="29514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现实的烦恼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8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18530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8531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0665" y="1383665"/>
            <a:ext cx="1604010" cy="1532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" y="3014980"/>
            <a:ext cx="2324100" cy="1541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665" y="4654550"/>
            <a:ext cx="1570990" cy="15709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57825" y="3719195"/>
            <a:ext cx="583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</a:t>
            </a:r>
            <a:endParaRPr lang="en-US" altLang="zh-CN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图片 1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415" y="1383665"/>
            <a:ext cx="1564005" cy="1494155"/>
          </a:xfrm>
          <a:prstGeom prst="rect">
            <a:avLst/>
          </a:prstGeom>
        </p:spPr>
      </p:pic>
      <p:pic>
        <p:nvPicPr>
          <p:cNvPr id="15" name="图片 14" descr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055" y="3014980"/>
            <a:ext cx="2324100" cy="1541145"/>
          </a:xfrm>
          <a:prstGeom prst="rect">
            <a:avLst/>
          </a:prstGeom>
        </p:spPr>
      </p:pic>
      <p:pic>
        <p:nvPicPr>
          <p:cNvPr id="16" name="图片 15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6790" y="4740910"/>
            <a:ext cx="1484630" cy="1484630"/>
          </a:xfrm>
          <a:prstGeom prst="rect">
            <a:avLst/>
          </a:prstGeom>
        </p:spPr>
      </p:pic>
      <p:pic>
        <p:nvPicPr>
          <p:cNvPr id="17" name="图片 16" descr="1-1728-960x380-zzy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496060"/>
            <a:ext cx="3199130" cy="1270000"/>
          </a:xfrm>
          <a:prstGeom prst="rect">
            <a:avLst/>
          </a:prstGeom>
        </p:spPr>
      </p:pic>
      <p:pic>
        <p:nvPicPr>
          <p:cNvPr id="18" name="图片 17" descr="2-1502-960x380-szx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152140"/>
            <a:ext cx="3199130" cy="1266825"/>
          </a:xfrm>
          <a:prstGeom prst="rect">
            <a:avLst/>
          </a:prstGeom>
        </p:spPr>
      </p:pic>
      <p:pic>
        <p:nvPicPr>
          <p:cNvPr id="19" name="图片 18" descr="3-179-960x380-ztyz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1150" y="4852035"/>
            <a:ext cx="3189605" cy="12623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26155" y="3524250"/>
            <a:ext cx="85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vs</a:t>
            </a:r>
            <a:endParaRPr lang="en-US" altLang="zh-CN" sz="36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66585" y="3524250"/>
            <a:ext cx="85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vs</a:t>
            </a:r>
            <a:endParaRPr lang="en-US" altLang="zh-CN" sz="36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图片 1" descr="FTF-logo横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146" grpId="0" bldLvl="0" animBg="1" autoUpdateAnimBg="0"/>
      <p:bldP spid="614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1"/>
          <p:cNvGrpSpPr/>
          <p:nvPr/>
        </p:nvGrpSpPr>
        <p:grpSpPr bwMode="auto">
          <a:xfrm>
            <a:off x="1729740" y="2183765"/>
            <a:ext cx="2101850" cy="1948815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>
                  <a:solidFill>
                    <a:srgbClr val="FFFFFF"/>
                  </a:solidFill>
                </a:rPr>
                <a:t>2</a:t>
              </a:r>
              <a:endParaRPr lang="en-US" altLang="zh-CN" sz="72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30090" y="3022600"/>
            <a:ext cx="3438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数据与规则的碰撞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爆炸形 2 5"/>
          <p:cNvSpPr/>
          <p:nvPr/>
        </p:nvSpPr>
        <p:spPr>
          <a:xfrm>
            <a:off x="5742940" y="2813050"/>
            <a:ext cx="745490" cy="692150"/>
          </a:xfrm>
          <a:prstGeom prst="irregularSeal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1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数据与规则的碰撞 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0475"/>
            <a:ext cx="233616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设计一般流程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9" name="燕尾形 35"/>
          <p:cNvSpPr>
            <a:spLocks noChangeArrowheads="1"/>
          </p:cNvSpPr>
          <p:nvPr/>
        </p:nvSpPr>
        <p:spPr bwMode="auto">
          <a:xfrm>
            <a:off x="670560" y="1893570"/>
            <a:ext cx="1727835" cy="454025"/>
          </a:xfrm>
          <a:prstGeom prst="chevron">
            <a:avLst>
              <a:gd name="adj" fmla="val 50104"/>
            </a:avLst>
          </a:prstGeom>
          <a:solidFill>
            <a:schemeClr val="bg1">
              <a:alpha val="50195"/>
            </a:schemeClr>
          </a:solidFill>
          <a:ln w="28575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输入主图</a:t>
            </a:r>
            <a:endParaRPr lang="zh-CN" altLang="en-US" sz="1800"/>
          </a:p>
        </p:txBody>
      </p:sp>
      <p:sp>
        <p:nvSpPr>
          <p:cNvPr id="16" name="燕尾形 35"/>
          <p:cNvSpPr>
            <a:spLocks noChangeArrowheads="1"/>
          </p:cNvSpPr>
          <p:nvPr/>
        </p:nvSpPr>
        <p:spPr bwMode="auto">
          <a:xfrm>
            <a:off x="2398395" y="1893570"/>
            <a:ext cx="1638935" cy="454025"/>
          </a:xfrm>
          <a:prstGeom prst="chevron">
            <a:avLst>
              <a:gd name="adj" fmla="val 50104"/>
            </a:avLst>
          </a:prstGeom>
          <a:solidFill>
            <a:schemeClr val="bg1">
              <a:alpha val="50195"/>
            </a:schemeClr>
          </a:solidFill>
          <a:ln w="28575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确定构图</a:t>
            </a:r>
            <a:endParaRPr lang="zh-CN" altLang="en-US" sz="1800"/>
          </a:p>
        </p:txBody>
      </p:sp>
      <p:sp>
        <p:nvSpPr>
          <p:cNvPr id="17" name="燕尾形 35"/>
          <p:cNvSpPr>
            <a:spLocks noChangeArrowheads="1"/>
          </p:cNvSpPr>
          <p:nvPr/>
        </p:nvSpPr>
        <p:spPr bwMode="auto">
          <a:xfrm>
            <a:off x="4037330" y="1893570"/>
            <a:ext cx="2099945" cy="454025"/>
          </a:xfrm>
          <a:prstGeom prst="chevron">
            <a:avLst>
              <a:gd name="adj" fmla="val 50104"/>
            </a:avLst>
          </a:prstGeom>
          <a:solidFill>
            <a:schemeClr val="bg1">
              <a:alpha val="50195"/>
            </a:schemeClr>
          </a:solidFill>
          <a:ln w="28575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/>
              <a:t>背景色彩选择</a:t>
            </a:r>
            <a:endParaRPr lang="zh-CN" altLang="en-US" sz="1800" b="1"/>
          </a:p>
        </p:txBody>
      </p:sp>
      <p:sp>
        <p:nvSpPr>
          <p:cNvPr id="18" name="燕尾形 35"/>
          <p:cNvSpPr>
            <a:spLocks noChangeArrowheads="1"/>
          </p:cNvSpPr>
          <p:nvPr/>
        </p:nvSpPr>
        <p:spPr bwMode="auto">
          <a:xfrm>
            <a:off x="6137275" y="1893570"/>
            <a:ext cx="2063115" cy="454025"/>
          </a:xfrm>
          <a:prstGeom prst="chevron">
            <a:avLst>
              <a:gd name="adj" fmla="val 50104"/>
            </a:avLst>
          </a:prstGeom>
          <a:solidFill>
            <a:schemeClr val="bg1">
              <a:alpha val="50195"/>
            </a:schemeClr>
          </a:solidFill>
          <a:ln w="28575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/>
              <a:t>文字色彩选择</a:t>
            </a:r>
            <a:endParaRPr lang="zh-CN" altLang="en-US" sz="1800" b="1"/>
          </a:p>
        </p:txBody>
      </p:sp>
      <p:sp>
        <p:nvSpPr>
          <p:cNvPr id="19" name="燕尾形 35"/>
          <p:cNvSpPr>
            <a:spLocks noChangeArrowheads="1"/>
          </p:cNvSpPr>
          <p:nvPr/>
        </p:nvSpPr>
        <p:spPr bwMode="auto">
          <a:xfrm>
            <a:off x="8200390" y="1893570"/>
            <a:ext cx="2063115" cy="454025"/>
          </a:xfrm>
          <a:prstGeom prst="chevron">
            <a:avLst>
              <a:gd name="adj" fmla="val 50104"/>
            </a:avLst>
          </a:prstGeom>
          <a:solidFill>
            <a:schemeClr val="bg1">
              <a:alpha val="50195"/>
            </a:schemeClr>
          </a:solidFill>
          <a:ln w="28575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修饰元素选择</a:t>
            </a:r>
            <a:endParaRPr lang="zh-CN" altLang="en-US" sz="1800"/>
          </a:p>
        </p:txBody>
      </p:sp>
      <p:sp>
        <p:nvSpPr>
          <p:cNvPr id="20" name="燕尾形 35"/>
          <p:cNvSpPr>
            <a:spLocks noChangeArrowheads="1"/>
          </p:cNvSpPr>
          <p:nvPr/>
        </p:nvSpPr>
        <p:spPr bwMode="auto">
          <a:xfrm>
            <a:off x="10263505" y="1893570"/>
            <a:ext cx="1229360" cy="454025"/>
          </a:xfrm>
          <a:prstGeom prst="chevron">
            <a:avLst>
              <a:gd name="adj" fmla="val 50104"/>
            </a:avLst>
          </a:prstGeom>
          <a:solidFill>
            <a:schemeClr val="bg1">
              <a:alpha val="50195"/>
            </a:schemeClr>
          </a:solidFill>
          <a:ln w="28575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组装</a:t>
            </a:r>
            <a:endParaRPr lang="zh-CN" altLang="en-US" sz="1800"/>
          </a:p>
        </p:txBody>
      </p:sp>
      <p:cxnSp>
        <p:nvCxnSpPr>
          <p:cNvPr id="21" name="直接连接符 20"/>
          <p:cNvCxnSpPr>
            <a:stCxn id="17" idx="2"/>
          </p:cNvCxnSpPr>
          <p:nvPr/>
        </p:nvCxnSpPr>
        <p:spPr>
          <a:xfrm>
            <a:off x="4973320" y="2347595"/>
            <a:ext cx="0" cy="14605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>
          <a:xfrm>
            <a:off x="7168515" y="2347595"/>
            <a:ext cx="0" cy="14605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/>
          <p:nvPr/>
        </p:nvCxnSpPr>
        <p:spPr>
          <a:xfrm flipV="1">
            <a:off x="4980940" y="3789045"/>
            <a:ext cx="2195195" cy="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直接箭头连接符 23"/>
          <p:cNvCxnSpPr/>
          <p:nvPr/>
        </p:nvCxnSpPr>
        <p:spPr>
          <a:xfrm>
            <a:off x="6076950" y="3820795"/>
            <a:ext cx="0" cy="4229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圆角矩形 24"/>
          <p:cNvSpPr/>
          <p:nvPr/>
        </p:nvSpPr>
        <p:spPr>
          <a:xfrm>
            <a:off x="4854575" y="4243705"/>
            <a:ext cx="2448560" cy="57594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68545" y="4269105"/>
            <a:ext cx="2451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色相匹配规则</a:t>
            </a:r>
            <a:endParaRPr lang="zh-CN" altLang="en-US" sz="240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3667125"/>
            <a:ext cx="2508250" cy="23818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579245" y="2974975"/>
            <a:ext cx="133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设计师本师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弧形 29"/>
          <p:cNvSpPr/>
          <p:nvPr/>
        </p:nvSpPr>
        <p:spPr>
          <a:xfrm rot="14160000">
            <a:off x="2239010" y="3068320"/>
            <a:ext cx="618490" cy="739775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3951605" y="1556385"/>
            <a:ext cx="4327525" cy="936625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15180" y="4063365"/>
            <a:ext cx="2923540" cy="936625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170" grpId="0" bldLvl="0" animBg="1" autoUpdateAnimBg="0"/>
      <p:bldP spid="7171" grpId="0" autoUpdateAnimBg="0"/>
      <p:bldP spid="718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1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数据与规则的碰撞 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0475"/>
            <a:ext cx="2486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色相匹配算法之色相环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1918335"/>
            <a:ext cx="5504815" cy="4019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6489700"/>
            <a:ext cx="46615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参考：https://zhuanlan.zhihu.com/p/44805032</a:t>
            </a:r>
            <a:endParaRPr lang="zh-CN" altLang="en-US"/>
          </a:p>
        </p:txBody>
      </p:sp>
      <p:pic>
        <p:nvPicPr>
          <p:cNvPr id="3" name="图片 2" descr="FTF-logo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7170" grpId="0" bldLvl="0" animBg="1" autoUpdateAnimBg="0"/>
      <p:bldP spid="7171" grpId="0" autoUpdateAnimBg="0"/>
      <p:bldP spid="718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ChangeArrowheads="1"/>
          </p:cNvSpPr>
          <p:nvPr/>
        </p:nvSpPr>
        <p:spPr bwMode="auto">
          <a:xfrm>
            <a:off x="1071563" y="363538"/>
            <a:ext cx="2952750" cy="496887"/>
          </a:xfrm>
          <a:prstGeom prst="rect">
            <a:avLst/>
          </a:prstGeom>
          <a:solidFill>
            <a:schemeClr val="bg1">
              <a:alpha val="29803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71" name="文本框 18"/>
          <p:cNvSpPr txBox="1">
            <a:spLocks noChangeArrowheads="1"/>
          </p:cNvSpPr>
          <p:nvPr/>
        </p:nvSpPr>
        <p:spPr bwMode="auto">
          <a:xfrm>
            <a:off x="984250" y="412750"/>
            <a:ext cx="31289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数据与规则的碰撞 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组合 1"/>
          <p:cNvGrpSpPr/>
          <p:nvPr/>
        </p:nvGrpSpPr>
        <p:grpSpPr bwMode="auto">
          <a:xfrm>
            <a:off x="222250" y="328613"/>
            <a:ext cx="654050" cy="573087"/>
            <a:chOff x="0" y="0"/>
            <a:chExt cx="3252297" cy="2844316"/>
          </a:xfrm>
        </p:grpSpPr>
        <p:sp>
          <p:nvSpPr>
            <p:cNvPr id="19478" name="椭圆 13"/>
            <p:cNvSpPr>
              <a:spLocks noChangeArrowheads="1"/>
            </p:cNvSpPr>
            <p:nvPr/>
          </p:nvSpPr>
          <p:spPr bwMode="auto">
            <a:xfrm>
              <a:off x="588001" y="180020"/>
              <a:ext cx="2664296" cy="266429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9479" name="椭圆 29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solidFill>
              <a:schemeClr val="bg1">
                <a:alpha val="2980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188" name="文本框 22"/>
          <p:cNvSpPr txBox="1">
            <a:spLocks noChangeArrowheads="1"/>
          </p:cNvSpPr>
          <p:nvPr/>
        </p:nvSpPr>
        <p:spPr bwMode="auto">
          <a:xfrm>
            <a:off x="984250" y="1260475"/>
            <a:ext cx="413004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色相匹配算法之余弦相似度与欧氏距离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余弦距离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880" y="2458720"/>
            <a:ext cx="5596255" cy="932815"/>
          </a:xfrm>
          <a:prstGeom prst="rect">
            <a:avLst/>
          </a:prstGeom>
        </p:spPr>
      </p:pic>
      <p:pic>
        <p:nvPicPr>
          <p:cNvPr id="4" name="图片 3" descr="欧氏距离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0820" y="2451100"/>
            <a:ext cx="2351405" cy="94043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1156970" y="3585210"/>
          <a:ext cx="3783965" cy="266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803400" imgH="1104900" progId="Visio.Drawing.15">
                  <p:embed/>
                </p:oleObj>
              </mc:Choice>
              <mc:Fallback>
                <p:oleObj name="" r:id="rId6" imgW="1803400" imgH="110490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6970" y="3585210"/>
                        <a:ext cx="3783965" cy="266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289550" y="5033645"/>
            <a:ext cx="5133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结论：欧氏距离更适合用于色相匹配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2" name="图片 1" descr="FTF-logo横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5955" y="26670"/>
            <a:ext cx="264731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7170" grpId="0" bldLvl="0" animBg="1" autoUpdateAnimBg="0"/>
      <p:bldP spid="7171" grpId="0" autoUpdateAnimBg="0"/>
      <p:bldP spid="7188" grpId="0" autoUpdateAnimBg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870,&quot;width&quot;:4050}"/>
</p:tagLst>
</file>

<file path=ppt/tags/tag2.xml><?xml version="1.0" encoding="utf-8"?>
<p:tagLst xmlns:p="http://schemas.openxmlformats.org/presentationml/2006/main">
  <p:tag name="KSO_WM_UNIT_PLACING_PICTURE_USER_VIEWPORT" val="{&quot;height&quot;:5892,&quot;width&quot;:8297}"/>
</p:tagLst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WPS 演示</Application>
  <PresentationFormat>自定义</PresentationFormat>
  <Paragraphs>244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Calibri Light</vt:lpstr>
      <vt:lpstr>Calibri</vt:lpstr>
      <vt:lpstr>微软雅黑</vt:lpstr>
      <vt:lpstr>Arial Unicode MS</vt:lpstr>
      <vt:lpstr>华文仿宋</vt:lpstr>
      <vt:lpstr>第一PPT，www.1ppt.com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iOS风格</dc:title>
  <dc:creator>第一PPT</dc:creator>
  <cp:keywords>www.1ppt.com</cp:keywords>
  <cp:lastModifiedBy>张半仙</cp:lastModifiedBy>
  <cp:revision>37</cp:revision>
  <dcterms:created xsi:type="dcterms:W3CDTF">2015-06-08T08:52:00Z</dcterms:created>
  <dcterms:modified xsi:type="dcterms:W3CDTF">2021-01-15T10:21:51Z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